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-bold.fntdata"/><Relationship Id="rId6" Type="http://schemas.openxmlformats.org/officeDocument/2006/relationships/slide" Target="slides/slide1.xml"/><Relationship Id="rId18" Type="http://schemas.openxmlformats.org/officeDocument/2006/relationships/font" Target="fonts/RobotoSlab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452f06c523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452f06c52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530421d2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4530421d2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452f06c523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452f06c523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52f06c52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52f06c52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4530faa6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4530faa6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452f06c523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452f06c523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4530faa69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4530faa69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452f06c523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452f06c52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530421d2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4530421d2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4530421d2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4530421d2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530421d2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530421d2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0" y="901675"/>
            <a:ext cx="5783400" cy="17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Adversarial Robustness in Vision-Based Robot Navigation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16"/>
              <a:t>Team</a:t>
            </a:r>
            <a:br>
              <a:rPr lang="en"/>
            </a:br>
            <a:r>
              <a:rPr lang="en"/>
              <a:t>Hemanth Raj Tekumalla</a:t>
            </a:r>
            <a:br>
              <a:rPr lang="en"/>
            </a:br>
            <a:r>
              <a:rPr lang="en"/>
              <a:t>Kodanda Rama Naidu Dumpala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Key Takeaways</a:t>
            </a:r>
            <a:endParaRPr sz="2700"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87900" y="1489825"/>
            <a:ext cx="8597100" cy="32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Adversarial perturbations suppress critical detections by about 28.3% at ε=0.01, 47.6% at ε=0.03, and 63.8% at ε=0.05, corresponding to roughly 1.2, 2.1, and 2.8 objects lost per image.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Gaussian blur recovers 62.9% with 8.46 ms overhead (&lt;10 ms).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Resize-pad 49.6% (7.56 ms); Bit-depth 27.4% (5.27 ms); JPEG 45.4% (19.39 ms).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 after defenses, about 45% of suppression remains at ε≈0.03–0.05, indicating the need for sensor redundancy and online anomaly monitoring.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Future Work</a:t>
            </a:r>
            <a:endParaRPr sz="2700"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87900" y="1489825"/>
            <a:ext cx="8597100" cy="32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on physical perturbations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Evaluate ensemble of defenses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Integrate with sensor fusion approaches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ctrTitle"/>
          </p:nvPr>
        </p:nvSpPr>
        <p:spPr>
          <a:xfrm>
            <a:off x="1680300" y="901675"/>
            <a:ext cx="5783400" cy="17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Where Are The Robots?</a:t>
            </a:r>
            <a:endParaRPr sz="2700"/>
          </a:p>
        </p:txBody>
      </p:sp>
      <p:sp>
        <p:nvSpPr>
          <p:cNvPr id="70" name="Google Shape;70;p14"/>
          <p:cNvSpPr txBox="1"/>
          <p:nvPr>
            <p:ph idx="2" type="body"/>
          </p:nvPr>
        </p:nvSpPr>
        <p:spPr>
          <a:xfrm>
            <a:off x="4756200" y="1489825"/>
            <a:ext cx="3999900" cy="29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Vision-based navigation depends on fast, reliable detection of several critical objects.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Small adversarial perturbations can silently suppress detections, creating hidden safety risks.</a:t>
            </a:r>
            <a:endParaRPr/>
          </a:p>
        </p:txBody>
      </p:sp>
      <p:pic>
        <p:nvPicPr>
          <p:cNvPr id="71" name="Google Shape;71;p14" title="digest_17-06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56776"/>
            <a:ext cx="3999899" cy="22199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457200" y="3879000"/>
            <a:ext cx="39999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They're already here. They rely on vision. </a:t>
            </a:r>
            <a:endParaRPr sz="16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What could go wrong?</a:t>
            </a:r>
            <a:endParaRPr sz="16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265500" y="1584037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Silent Threat</a:t>
            </a:r>
            <a:endParaRPr/>
          </a:p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265500" y="3143963"/>
            <a:ext cx="40452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What if 1% noise could make a car invisible?</a:t>
            </a:r>
            <a:endParaRPr sz="1500"/>
          </a:p>
        </p:txBody>
      </p:sp>
      <p:pic>
        <p:nvPicPr>
          <p:cNvPr id="79" name="Google Shape;79;p15" title="attack_visualization.png"/>
          <p:cNvPicPr preferRelativeResize="0"/>
          <p:nvPr/>
        </p:nvPicPr>
        <p:blipFill rotWithShape="1">
          <a:blip r:embed="rId3">
            <a:alphaModFix/>
          </a:blip>
          <a:srcRect b="0" l="0" r="50037" t="0"/>
          <a:stretch/>
        </p:blipFill>
        <p:spPr>
          <a:xfrm>
            <a:off x="4800600" y="1332838"/>
            <a:ext cx="4114801" cy="24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Problem Statement</a:t>
            </a:r>
            <a:endParaRPr sz="2700"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87900" y="157467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</a:t>
            </a:r>
            <a:r>
              <a:rPr lang="en"/>
              <a:t> adversarial perturbations attack impact on critical object detection.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Balance Defenses Trade-offs (recovery vs. latency).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Meet Real-time Constraints.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Testing Ground - NuScenes Mini Dataset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87900" y="1489825"/>
            <a:ext cx="3055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total of 400 Front-Camera Images with Urban Driving Scenes in Boston.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 title="sample_imag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8500" y="1265475"/>
            <a:ext cx="5227602" cy="352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The Attack</a:t>
            </a:r>
            <a:r>
              <a:rPr lang="en" sz="2700"/>
              <a:t> </a:t>
            </a:r>
            <a:endParaRPr sz="2700"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87900" y="1489824"/>
            <a:ext cx="8368200" cy="10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Targeted Random Perturbations - No hacking required, Just random noise!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 critical objects vanish with barely visible changes</a:t>
            </a:r>
            <a:endParaRPr/>
          </a:p>
        </p:txBody>
      </p:sp>
      <p:pic>
        <p:nvPicPr>
          <p:cNvPr id="99" name="Google Shape;99;p18" title="attack_visualiza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2571620"/>
            <a:ext cx="7315200" cy="2205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The Numbers Don't Lie</a:t>
            </a:r>
            <a:endParaRPr sz="2700"/>
          </a:p>
        </p:txBody>
      </p:sp>
      <p:pic>
        <p:nvPicPr>
          <p:cNvPr id="105" name="Google Shape;105;p19" title="attack_effectivenes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600" y="2226183"/>
            <a:ext cx="6400800" cy="267233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87900" y="13374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Even tiny perturbations can </a:t>
            </a:r>
            <a:r>
              <a:rPr lang="en" sz="1600"/>
              <a:t>suppress</a:t>
            </a:r>
            <a:r>
              <a:rPr lang="en" sz="1600"/>
              <a:t> critical objects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25% failure can be seen at barely visible noise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Fighting Back</a:t>
            </a:r>
            <a:endParaRPr sz="2700"/>
          </a:p>
        </p:txBody>
      </p:sp>
      <p:pic>
        <p:nvPicPr>
          <p:cNvPr id="112" name="Google Shape;112;p20" title="defense_comparis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601" y="1489813"/>
            <a:ext cx="6400799" cy="300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371600" y="4498175"/>
            <a:ext cx="6400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Can simple preprocessing save the day?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The Winner</a:t>
            </a:r>
            <a:endParaRPr sz="2700"/>
          </a:p>
        </p:txBody>
      </p:sp>
      <p:pic>
        <p:nvPicPr>
          <p:cNvPr id="119" name="Google Shape;119;p21" title="defense_effectivenes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492" y="2157575"/>
            <a:ext cx="6607017" cy="283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87900" y="1594025"/>
            <a:ext cx="3561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Gaussian Blur: 62.9% recovery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8.46ms - Fast enough for real-time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